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44"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1D69229-4856-4E8E-B2C5-F948EBB50993}" type="datetimeFigureOut">
              <a:rPr lang="it-IT" smtClean="0"/>
              <a:t>27/03/2012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9F7C828-7ECD-4D8E-B7DD-ADFC66932B04}"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1D69229-4856-4E8E-B2C5-F948EBB50993}" type="datetimeFigureOut">
              <a:rPr lang="it-IT" smtClean="0"/>
              <a:t>27/03/2012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9F7C828-7ECD-4D8E-B7DD-ADFC66932B04}"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1D69229-4856-4E8E-B2C5-F948EBB50993}" type="datetimeFigureOut">
              <a:rPr lang="it-IT" smtClean="0"/>
              <a:t>27/03/2012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9F7C828-7ECD-4D8E-B7DD-ADFC66932B04}"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1D69229-4856-4E8E-B2C5-F948EBB50993}" type="datetimeFigureOut">
              <a:rPr lang="it-IT" smtClean="0"/>
              <a:t>27/03/2012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9F7C828-7ECD-4D8E-B7DD-ADFC66932B04}"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1D69229-4856-4E8E-B2C5-F948EBB50993}" type="datetimeFigureOut">
              <a:rPr lang="it-IT" smtClean="0"/>
              <a:t>27/03/2012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9F7C828-7ECD-4D8E-B7DD-ADFC66932B04}"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1D69229-4856-4E8E-B2C5-F948EBB50993}" type="datetimeFigureOut">
              <a:rPr lang="it-IT" smtClean="0"/>
              <a:t>27/03/2012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9F7C828-7ECD-4D8E-B7DD-ADFC66932B04}"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71D69229-4856-4E8E-B2C5-F948EBB50993}" type="datetimeFigureOut">
              <a:rPr lang="it-IT" smtClean="0"/>
              <a:t>27/03/2012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9F7C828-7ECD-4D8E-B7DD-ADFC66932B04}"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1D69229-4856-4E8E-B2C5-F948EBB50993}" type="datetimeFigureOut">
              <a:rPr lang="it-IT" smtClean="0"/>
              <a:t>27/03/2012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9F7C828-7ECD-4D8E-B7DD-ADFC66932B04}"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69229-4856-4E8E-B2C5-F948EBB50993}" type="datetimeFigureOut">
              <a:rPr lang="it-IT" smtClean="0"/>
              <a:t>27/03/2012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9F7C828-7ECD-4D8E-B7DD-ADFC66932B0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1D69229-4856-4E8E-B2C5-F948EBB50993}" type="datetimeFigureOut">
              <a:rPr lang="it-IT" smtClean="0"/>
              <a:t>27/03/2012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9F7C828-7ECD-4D8E-B7DD-ADFC66932B04}"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71D69229-4856-4E8E-B2C5-F948EBB50993}" type="datetimeFigureOut">
              <a:rPr lang="it-IT" smtClean="0"/>
              <a:t>27/03/2012</a:t>
            </a:fld>
            <a:endParaRPr lang="it-IT"/>
          </a:p>
        </p:txBody>
      </p:sp>
      <p:sp>
        <p:nvSpPr>
          <p:cNvPr id="9" name="Slide Number Placeholder 8"/>
          <p:cNvSpPr>
            <a:spLocks noGrp="1"/>
          </p:cNvSpPr>
          <p:nvPr>
            <p:ph type="sldNum" sz="quarter" idx="11"/>
          </p:nvPr>
        </p:nvSpPr>
        <p:spPr/>
        <p:txBody>
          <a:bodyPr/>
          <a:lstStyle/>
          <a:p>
            <a:fld id="{E9F7C828-7ECD-4D8E-B7DD-ADFC66932B04}" type="slidenum">
              <a:rPr lang="it-IT" smtClean="0"/>
              <a:t>‹N›</a:t>
            </a:fld>
            <a:endParaRPr lang="it-IT"/>
          </a:p>
        </p:txBody>
      </p:sp>
      <p:sp>
        <p:nvSpPr>
          <p:cNvPr id="10" name="Footer Placeholder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9F7C828-7ECD-4D8E-B7DD-ADFC66932B04}"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1D69229-4856-4E8E-B2C5-F948EBB50993}" type="datetimeFigureOut">
              <a:rPr lang="it-IT" smtClean="0"/>
              <a:t>27/03/2012</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alcol.dronet.org/sociale/lavoro.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8800" dirty="0" smtClean="0"/>
              <a:t>ALCOL </a:t>
            </a:r>
            <a:br>
              <a:rPr lang="it-IT" sz="8800" dirty="0" smtClean="0"/>
            </a:br>
            <a:r>
              <a:rPr lang="it-IT" sz="2800" dirty="0" smtClean="0"/>
              <a:t>LEGISLAZIONE  ITALIANA</a:t>
            </a:r>
            <a:endParaRPr lang="it-IT" sz="2800" dirty="0"/>
          </a:p>
        </p:txBody>
      </p:sp>
      <p:sp>
        <p:nvSpPr>
          <p:cNvPr id="3" name="Sottotitolo 2"/>
          <p:cNvSpPr>
            <a:spLocks noGrp="1"/>
          </p:cNvSpPr>
          <p:nvPr>
            <p:ph type="subTitle" idx="1"/>
          </p:nvPr>
        </p:nvSpPr>
        <p:spPr/>
        <p:txBody>
          <a:bodyPr>
            <a:normAutofit lnSpcReduction="10000"/>
          </a:bodyPr>
          <a:lstStyle/>
          <a:p>
            <a:r>
              <a:rPr lang="it-IT" dirty="0" smtClean="0"/>
              <a:t>CLASSE 1^ A </a:t>
            </a:r>
          </a:p>
          <a:p>
            <a:r>
              <a:rPr lang="it-IT" dirty="0" smtClean="0"/>
              <a:t>IPS «C. SCARPA» </a:t>
            </a:r>
          </a:p>
          <a:p>
            <a:r>
              <a:rPr lang="it-IT" dirty="0" smtClean="0"/>
              <a:t>ANNO SCOLASTICO 2011/2012</a:t>
            </a:r>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9161" y="476672"/>
            <a:ext cx="381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8744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B050"/>
                </a:solidFill>
              </a:rPr>
              <a:t>GUIDA IN STATO DI EBBREZZA</a:t>
            </a:r>
            <a:br>
              <a:rPr lang="it-IT" dirty="0" smtClean="0">
                <a:solidFill>
                  <a:srgbClr val="00B050"/>
                </a:solidFill>
              </a:rPr>
            </a:br>
            <a:r>
              <a:rPr lang="it-IT" dirty="0" smtClean="0">
                <a:solidFill>
                  <a:srgbClr val="FF0000"/>
                </a:solidFill>
                <a:latin typeface="Aharoni" pitchFamily="2" charset="-79"/>
                <a:cs typeface="Aharoni" pitchFamily="2" charset="-79"/>
              </a:rPr>
              <a:t>SANZIONI (1)</a:t>
            </a:r>
            <a:endParaRPr lang="it-IT" dirty="0">
              <a:solidFill>
                <a:srgbClr val="FF0000"/>
              </a:solidFill>
              <a:latin typeface="Aharoni" pitchFamily="2" charset="-79"/>
              <a:cs typeface="Aharoni" pitchFamily="2" charset="-79"/>
            </a:endParaRPr>
          </a:p>
        </p:txBody>
      </p:sp>
      <p:sp>
        <p:nvSpPr>
          <p:cNvPr id="3" name="Segnaposto contenuto 2"/>
          <p:cNvSpPr>
            <a:spLocks noGrp="1"/>
          </p:cNvSpPr>
          <p:nvPr>
            <p:ph idx="1"/>
          </p:nvPr>
        </p:nvSpPr>
        <p:spPr/>
        <p:txBody>
          <a:bodyPr>
            <a:normAutofit fontScale="70000" lnSpcReduction="20000"/>
          </a:bodyPr>
          <a:lstStyle/>
          <a:p>
            <a:r>
              <a:rPr lang="it-IT" dirty="0"/>
              <a:t>Le sanzioni previste per la guida in stato di ebbrezza, elencate nel comma 2 art.186, sono state recentemente aggiornate dalla Legge del 29 luglio 2010 recante nuove disposizioni in materia di sicurezza stradale. Tali sanzioni si distinguono a seconda dei livelli di alcolemia riscontrati nel sangue:</a:t>
            </a:r>
          </a:p>
          <a:p>
            <a:pPr lvl="0"/>
            <a:r>
              <a:rPr lang="it-IT" b="1" dirty="0"/>
              <a:t>tasso </a:t>
            </a:r>
            <a:r>
              <a:rPr lang="it-IT" b="1" dirty="0" err="1"/>
              <a:t>alcolemico</a:t>
            </a:r>
            <a:r>
              <a:rPr lang="it-IT" b="1" dirty="0"/>
              <a:t> superiore a 0,5 g/l ma inferiore a 0,8 g/l:</a:t>
            </a:r>
            <a:r>
              <a:rPr lang="it-IT" dirty="0"/>
              <a:t> è prevista un'ammenda da € 500 a € 2.000, e la sospensione della patente da tre a sei mesi; </a:t>
            </a:r>
          </a:p>
          <a:p>
            <a:pPr lvl="0"/>
            <a:r>
              <a:rPr lang="it-IT" b="1" dirty="0"/>
              <a:t>tasso </a:t>
            </a:r>
            <a:r>
              <a:rPr lang="it-IT" b="1" dirty="0" err="1"/>
              <a:t>alcolemico</a:t>
            </a:r>
            <a:r>
              <a:rPr lang="it-IT" b="1" dirty="0"/>
              <a:t> superiore a 0,8 g/l ma inferiore a 1,5 g/l: </a:t>
            </a:r>
            <a:r>
              <a:rPr lang="it-IT" dirty="0"/>
              <a:t>è prevista un'ammenda da € 800 a € 3.200, l'arresto fino a sei mesi e la sospensione della patente da sei a dodici mesi;</a:t>
            </a:r>
          </a:p>
          <a:p>
            <a:pPr lvl="0"/>
            <a:r>
              <a:rPr lang="it-IT" b="1" dirty="0"/>
              <a:t>tasso </a:t>
            </a:r>
            <a:r>
              <a:rPr lang="it-IT" b="1" dirty="0" err="1"/>
              <a:t>alcolemico</a:t>
            </a:r>
            <a:r>
              <a:rPr lang="it-IT" b="1" dirty="0"/>
              <a:t> superiore a 1,5 g/l:</a:t>
            </a:r>
            <a:r>
              <a:rPr lang="it-IT" dirty="0"/>
              <a:t> è prevista un'ammenda da € 1.500 a € 6.000, l'arresto da sei mesi ad un anno e la sospensione della patente da 1 a 2 anni. E' prevista inoltre la confisca del veicolo di proprietà del conducente che ha commesso il reato di guida in stato di ebbrezza. Se il veicolo appartiene a persona estranea al reato, la durata della sospensione della patente di guida è raddoppiata.</a:t>
            </a:r>
          </a:p>
          <a:p>
            <a:r>
              <a:rPr lang="it-IT" dirty="0"/>
              <a:t> </a:t>
            </a:r>
          </a:p>
          <a:p>
            <a:r>
              <a:rPr lang="it-IT" dirty="0"/>
              <a:t>Alla sospensione della patente segue l'obbligo da parte del conducente di sottoporsi a visita medica entro 60 giorni, scaduti i quali il prefetto può disporre la sospensione fino all'esito della visita medica. Tale provvedimento è sempre previsto se il conducente ha un tasso </a:t>
            </a:r>
            <a:r>
              <a:rPr lang="it-IT" dirty="0" err="1"/>
              <a:t>alcolemico</a:t>
            </a:r>
            <a:r>
              <a:rPr lang="it-IT" dirty="0"/>
              <a:t> superiore a 1,5 grammi per litro.</a:t>
            </a:r>
          </a:p>
          <a:p>
            <a:r>
              <a:rPr lang="it-IT" b="1" dirty="0"/>
              <a:t> </a:t>
            </a:r>
            <a:endParaRPr lang="it-IT" dirty="0"/>
          </a:p>
          <a:p>
            <a:pPr marL="0" indent="0">
              <a:buNone/>
            </a:pPr>
            <a:endParaRPr lang="it-IT" dirty="0"/>
          </a:p>
        </p:txBody>
      </p:sp>
    </p:spTree>
    <p:extLst>
      <p:ext uri="{BB962C8B-B14F-4D97-AF65-F5344CB8AC3E}">
        <p14:creationId xmlns:p14="http://schemas.microsoft.com/office/powerpoint/2010/main" val="1818425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B050"/>
                </a:solidFill>
              </a:rPr>
              <a:t>GUIDA IN STATO DI EBBREZZA</a:t>
            </a:r>
            <a:br>
              <a:rPr lang="it-IT" dirty="0" smtClean="0">
                <a:solidFill>
                  <a:srgbClr val="00B050"/>
                </a:solidFill>
              </a:rPr>
            </a:br>
            <a:r>
              <a:rPr lang="it-IT" dirty="0" smtClean="0">
                <a:solidFill>
                  <a:srgbClr val="FF0000"/>
                </a:solidFill>
                <a:latin typeface="Aharoni" pitchFamily="2" charset="-79"/>
                <a:cs typeface="Aharoni" pitchFamily="2" charset="-79"/>
              </a:rPr>
              <a:t>SANZIONI (2)</a:t>
            </a:r>
            <a:endParaRPr lang="it-IT" dirty="0"/>
          </a:p>
        </p:txBody>
      </p:sp>
      <p:sp>
        <p:nvSpPr>
          <p:cNvPr id="3" name="Segnaposto contenuto 2"/>
          <p:cNvSpPr>
            <a:spLocks noGrp="1"/>
          </p:cNvSpPr>
          <p:nvPr>
            <p:ph idx="1"/>
          </p:nvPr>
        </p:nvSpPr>
        <p:spPr/>
        <p:txBody>
          <a:bodyPr/>
          <a:lstStyle/>
          <a:p>
            <a:r>
              <a:rPr lang="it-IT" b="1" u="sng" dirty="0" smtClean="0"/>
              <a:t>NEOPATENTATI: TASSO ALCOLEMICO = 0</a:t>
            </a:r>
            <a:endParaRPr lang="it-IT" b="1" dirty="0" smtClean="0"/>
          </a:p>
          <a:p>
            <a:r>
              <a:rPr lang="it-IT" dirty="0" smtClean="0"/>
              <a:t/>
            </a:r>
            <a:br>
              <a:rPr lang="it-IT" dirty="0" smtClean="0"/>
            </a:br>
            <a:r>
              <a:rPr lang="it-IT" dirty="0" smtClean="0"/>
              <a:t>E' vietato guidare dopo aver assunto bevande alcoliche e sotto l'influenza di queste ai conducenti di età inferiore ai 21 anni e ai neopatentati nei primi 3 anni dal conseguimento della patente di guida.</a:t>
            </a:r>
          </a:p>
          <a:p>
            <a:pPr marL="0" indent="0">
              <a:buNone/>
            </a:pPr>
            <a:endParaRPr lang="it-IT" dirty="0"/>
          </a:p>
        </p:txBody>
      </p:sp>
    </p:spTree>
    <p:extLst>
      <p:ext uri="{BB962C8B-B14F-4D97-AF65-F5344CB8AC3E}">
        <p14:creationId xmlns:p14="http://schemas.microsoft.com/office/powerpoint/2010/main" val="2822232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50"/>
                </a:solidFill>
                <a:latin typeface="Aharoni" pitchFamily="2" charset="-79"/>
                <a:cs typeface="Aharoni" pitchFamily="2" charset="-79"/>
              </a:rPr>
              <a:t>ALCOL E LAVORO</a:t>
            </a:r>
            <a:endParaRPr lang="it-IT" dirty="0">
              <a:solidFill>
                <a:srgbClr val="00B050"/>
              </a:solidFill>
              <a:latin typeface="Aharoni" pitchFamily="2" charset="-79"/>
              <a:cs typeface="Aharoni" pitchFamily="2" charset="-79"/>
            </a:endParaRPr>
          </a:p>
        </p:txBody>
      </p:sp>
      <p:sp>
        <p:nvSpPr>
          <p:cNvPr id="3" name="Segnaposto contenuto 2"/>
          <p:cNvSpPr>
            <a:spLocks noGrp="1"/>
          </p:cNvSpPr>
          <p:nvPr>
            <p:ph idx="1"/>
          </p:nvPr>
        </p:nvSpPr>
        <p:spPr/>
        <p:txBody>
          <a:bodyPr>
            <a:normAutofit fontScale="92500" lnSpcReduction="10000"/>
          </a:bodyPr>
          <a:lstStyle/>
          <a:p>
            <a:pPr marL="0" indent="0">
              <a:buNone/>
            </a:pPr>
            <a:endParaRPr lang="it-IT" b="1" dirty="0"/>
          </a:p>
          <a:p>
            <a:r>
              <a:rPr lang="it-IT" dirty="0"/>
              <a:t>La legge italiana (art. 42 del DPR n. 303 del 19 marzo 1956) stabilisce il divieto di somministrare bevande alcoliche all'interno delle aziende, ad eccezione di modiche quantità nelle mense durante l'ora dei pasti.</a:t>
            </a:r>
          </a:p>
          <a:p>
            <a:pPr marL="0" indent="0">
              <a:buNone/>
            </a:pPr>
            <a:endParaRPr lang="it-IT" dirty="0" smtClean="0"/>
          </a:p>
          <a:p>
            <a:pPr marL="0" indent="0">
              <a:buNone/>
            </a:pPr>
            <a:r>
              <a:rPr lang="it-IT" dirty="0"/>
              <a:t> </a:t>
            </a:r>
          </a:p>
          <a:p>
            <a:r>
              <a:rPr lang="it-IT" dirty="0"/>
              <a:t>L'articolo 15 (Disposizioni per </a:t>
            </a:r>
            <a:r>
              <a:rPr lang="it-IT" dirty="0" err="1"/>
              <a:t>lasicurezza</a:t>
            </a:r>
            <a:r>
              <a:rPr lang="it-IT" dirty="0"/>
              <a:t> sul lavoro) della Legge Quadro in materia di alcol e problemi </a:t>
            </a:r>
            <a:r>
              <a:rPr lang="it-IT" dirty="0" err="1"/>
              <a:t>alcolcorrelati</a:t>
            </a:r>
            <a:r>
              <a:rPr lang="it-IT" dirty="0"/>
              <a:t> n.125 del 30 marzo 2001 prevede il divieto di assunzione e somministrazione di qualsiasi bevanda alcolica nelle attività lavorative soggette ad elevato rischio di infortunio o rivolte a garantire la sicurezza, l'incolumità o la salute di altri. Successivamente, con provvedimento del 16 marzo 2006, è stato emanato un decreto attuativo che individua dettagliatamente quali siano le categorie di lavoratori a cui la norma precedente fa riferimento (vedi </a:t>
            </a:r>
            <a:r>
              <a:rPr lang="it-IT" dirty="0">
                <a:hlinkClick r:id="rId2" tooltip="alcol e lavoro"/>
              </a:rPr>
              <a:t>alcol e lavoro</a:t>
            </a:r>
            <a:r>
              <a:rPr lang="it-IT" dirty="0"/>
              <a:t>).</a:t>
            </a:r>
          </a:p>
          <a:p>
            <a:pPr marL="0" indent="0">
              <a:buNone/>
            </a:pPr>
            <a:endParaRPr lang="it-IT" dirty="0"/>
          </a:p>
        </p:txBody>
      </p:sp>
    </p:spTree>
    <p:extLst>
      <p:ext uri="{BB962C8B-B14F-4D97-AF65-F5344CB8AC3E}">
        <p14:creationId xmlns:p14="http://schemas.microsoft.com/office/powerpoint/2010/main" val="768744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50"/>
                </a:solidFill>
                <a:latin typeface="Aharoni" pitchFamily="2" charset="-79"/>
                <a:cs typeface="Aharoni" pitchFamily="2" charset="-79"/>
              </a:rPr>
              <a:t>ALCOL E PUBBLICITA’</a:t>
            </a:r>
            <a:endParaRPr lang="it-IT" dirty="0">
              <a:solidFill>
                <a:srgbClr val="00B050"/>
              </a:solidFill>
              <a:latin typeface="Aharoni" pitchFamily="2" charset="-79"/>
              <a:cs typeface="Aharoni" pitchFamily="2" charset="-79"/>
            </a:endParaRPr>
          </a:p>
        </p:txBody>
      </p:sp>
      <p:sp>
        <p:nvSpPr>
          <p:cNvPr id="3" name="Segnaposto contenuto 2"/>
          <p:cNvSpPr>
            <a:spLocks noGrp="1"/>
          </p:cNvSpPr>
          <p:nvPr>
            <p:ph idx="1"/>
          </p:nvPr>
        </p:nvSpPr>
        <p:spPr/>
        <p:txBody>
          <a:bodyPr>
            <a:normAutofit fontScale="92500"/>
          </a:bodyPr>
          <a:lstStyle/>
          <a:p>
            <a:pPr marL="0" indent="0">
              <a:buNone/>
            </a:pPr>
            <a:r>
              <a:rPr lang="it-IT" dirty="0" smtClean="0"/>
              <a:t>La Legge </a:t>
            </a:r>
            <a:r>
              <a:rPr lang="it-IT" dirty="0"/>
              <a:t>Quadro n. 125 del 2001, all'articolo 13, elenca alcune disposizioni in materia di pubblicità delle bevande alcoliche. </a:t>
            </a:r>
            <a:endParaRPr lang="it-IT" dirty="0" smtClean="0"/>
          </a:p>
          <a:p>
            <a:pPr marL="0" indent="0">
              <a:buNone/>
            </a:pPr>
            <a:endParaRPr lang="it-IT" dirty="0" smtClean="0"/>
          </a:p>
          <a:p>
            <a:pPr marL="0" indent="0">
              <a:buNone/>
            </a:pPr>
            <a:r>
              <a:rPr lang="it-IT" dirty="0" smtClean="0"/>
              <a:t>Stabilisce </a:t>
            </a:r>
            <a:r>
              <a:rPr lang="it-IT" dirty="0"/>
              <a:t>delle limitazioni per proteggere i minori dalla pubblicità di bevande alcoliche (divieto di pubblicizzare tali bevande sia all'interno di programmi radiotelevisivi rivolti ai minori, sia nei15 minuti precedenti e successivi alla loro trasmissione, e comunque non all'interno della fascia oraria dalle 16.00 alle 19.00; divieto di pubblicità nei luoghi frequentati prevalentemente da minori, sulla stampa destinata ai minori e nelle sale cinematografiche durante la proiezione di film rivolti prevalentemente a questa categoria</a:t>
            </a:r>
            <a:r>
              <a:rPr lang="it-IT" dirty="0" smtClean="0"/>
              <a:t>).</a:t>
            </a:r>
          </a:p>
          <a:p>
            <a:pPr marL="0" indent="0">
              <a:buNone/>
            </a:pPr>
            <a:endParaRPr lang="it-IT" dirty="0" smtClean="0"/>
          </a:p>
          <a:p>
            <a:pPr marL="0" indent="0">
              <a:buNone/>
            </a:pPr>
            <a:r>
              <a:rPr lang="it-IT" dirty="0" smtClean="0"/>
              <a:t> </a:t>
            </a:r>
            <a:r>
              <a:rPr lang="it-IT" dirty="0"/>
              <a:t>Inoltre la pubblicità </a:t>
            </a:r>
            <a:r>
              <a:rPr lang="it-IT" dirty="0" smtClean="0"/>
              <a:t>non </a:t>
            </a:r>
            <a:r>
              <a:rPr lang="it-IT" dirty="0"/>
              <a:t>deve rappresentare minori intenti al consumo di alcol facendo apparire tale assunzione in modo positivo.</a:t>
            </a:r>
          </a:p>
          <a:p>
            <a:pPr marL="0" indent="0">
              <a:buNone/>
            </a:pPr>
            <a:endParaRPr lang="it-IT" dirty="0"/>
          </a:p>
        </p:txBody>
      </p:sp>
    </p:spTree>
    <p:extLst>
      <p:ext uri="{BB962C8B-B14F-4D97-AF65-F5344CB8AC3E}">
        <p14:creationId xmlns:p14="http://schemas.microsoft.com/office/powerpoint/2010/main" val="2439507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50"/>
                </a:solidFill>
                <a:latin typeface="Aharoni" pitchFamily="2" charset="-79"/>
                <a:cs typeface="Aharoni" pitchFamily="2" charset="-79"/>
              </a:rPr>
              <a:t>ALCOL E PUBBLICITA’</a:t>
            </a:r>
            <a:endParaRPr lang="it-IT" dirty="0">
              <a:solidFill>
                <a:srgbClr val="00B050"/>
              </a:solidFill>
              <a:latin typeface="Aharoni" pitchFamily="2" charset="-79"/>
              <a:cs typeface="Aharoni" pitchFamily="2" charset="-79"/>
            </a:endParaRPr>
          </a:p>
        </p:txBody>
      </p:sp>
      <p:sp>
        <p:nvSpPr>
          <p:cNvPr id="3" name="Segnaposto contenuto 2"/>
          <p:cNvSpPr>
            <a:spLocks noGrp="1"/>
          </p:cNvSpPr>
          <p:nvPr>
            <p:ph idx="1"/>
          </p:nvPr>
        </p:nvSpPr>
        <p:spPr/>
        <p:txBody>
          <a:bodyPr/>
          <a:lstStyle/>
          <a:p>
            <a:pPr marL="114300" indent="0">
              <a:buNone/>
            </a:pPr>
            <a:r>
              <a:rPr lang="it-IT" dirty="0" smtClean="0"/>
              <a:t>I </a:t>
            </a:r>
            <a:r>
              <a:rPr lang="it-IT" dirty="0"/>
              <a:t>messaggi </a:t>
            </a:r>
            <a:r>
              <a:rPr lang="it-IT" dirty="0" smtClean="0"/>
              <a:t> sono </a:t>
            </a:r>
            <a:r>
              <a:rPr lang="it-IT" dirty="0"/>
              <a:t>rivolti specialmente ai </a:t>
            </a:r>
            <a:r>
              <a:rPr lang="it-IT" b="1" dirty="0" smtClean="0"/>
              <a:t>giovani </a:t>
            </a:r>
            <a:r>
              <a:rPr lang="it-IT" dirty="0" smtClean="0"/>
              <a:t>e </a:t>
            </a:r>
            <a:r>
              <a:rPr lang="it-IT" dirty="0"/>
              <a:t>alle </a:t>
            </a:r>
            <a:r>
              <a:rPr lang="it-IT" b="1" dirty="0"/>
              <a:t>donne</a:t>
            </a:r>
            <a:r>
              <a:rPr lang="it-IT" dirty="0"/>
              <a:t>, tanto che su riviste prettamente femminili </a:t>
            </a:r>
            <a:r>
              <a:rPr lang="it-IT" dirty="0" smtClean="0"/>
              <a:t>c'è stato </a:t>
            </a:r>
            <a:r>
              <a:rPr lang="it-IT" dirty="0"/>
              <a:t>un aumento della </a:t>
            </a:r>
            <a:r>
              <a:rPr lang="it-IT" dirty="0" smtClean="0"/>
              <a:t>pubblicità specialmente </a:t>
            </a:r>
            <a:r>
              <a:rPr lang="it-IT" dirty="0"/>
              <a:t>nei confronti di birre e di superalcolici. </a:t>
            </a:r>
          </a:p>
          <a:p>
            <a:pPr marL="114300" indent="0">
              <a:buNone/>
            </a:pP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9" y="3068960"/>
            <a:ext cx="3480245" cy="3079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3047628"/>
            <a:ext cx="3733831" cy="31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5749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50"/>
                </a:solidFill>
                <a:latin typeface="Aharoni" pitchFamily="2" charset="-79"/>
                <a:cs typeface="Aharoni" pitchFamily="2" charset="-79"/>
              </a:rPr>
              <a:t>ALCOL E CODICE CIVILE</a:t>
            </a:r>
            <a:endParaRPr lang="it-IT" dirty="0">
              <a:solidFill>
                <a:srgbClr val="00B050"/>
              </a:solidFill>
              <a:latin typeface="Aharoni" pitchFamily="2" charset="-79"/>
              <a:cs typeface="Aharoni" pitchFamily="2" charset="-79"/>
            </a:endParaRPr>
          </a:p>
        </p:txBody>
      </p:sp>
      <p:sp>
        <p:nvSpPr>
          <p:cNvPr id="3" name="Segnaposto contenuto 2"/>
          <p:cNvSpPr>
            <a:spLocks noGrp="1"/>
          </p:cNvSpPr>
          <p:nvPr>
            <p:ph idx="1"/>
          </p:nvPr>
        </p:nvSpPr>
        <p:spPr/>
        <p:txBody>
          <a:bodyPr>
            <a:normAutofit fontScale="55000" lnSpcReduction="20000"/>
          </a:bodyPr>
          <a:lstStyle/>
          <a:p>
            <a:pPr marL="114300" indent="0">
              <a:buNone/>
            </a:pPr>
            <a:r>
              <a:rPr lang="it-IT" dirty="0" smtClean="0"/>
              <a:t>      </a:t>
            </a:r>
            <a:r>
              <a:rPr lang="it-IT" sz="2900" dirty="0" smtClean="0"/>
              <a:t>Il </a:t>
            </a:r>
            <a:r>
              <a:rPr lang="it-IT" sz="2900" dirty="0"/>
              <a:t>tema dell'alcol ha un'ampia rispondenza sul piano legislativo nazionale</a:t>
            </a:r>
            <a:r>
              <a:rPr lang="it-IT" sz="2900" dirty="0" smtClean="0"/>
              <a:t>.</a:t>
            </a:r>
            <a:br>
              <a:rPr lang="it-IT" sz="2900" dirty="0" smtClean="0"/>
            </a:br>
            <a:r>
              <a:rPr lang="it-IT" sz="2900" dirty="0" smtClean="0"/>
              <a:t> </a:t>
            </a:r>
          </a:p>
          <a:p>
            <a:r>
              <a:rPr lang="it-IT" dirty="0" smtClean="0"/>
              <a:t>Il Codice Civile tratta dell’inabilitato </a:t>
            </a:r>
            <a:r>
              <a:rPr lang="it-IT" dirty="0"/>
              <a:t>(Codice Civile, Titolo XII artt. 414 e seguenti</a:t>
            </a:r>
            <a:r>
              <a:rPr lang="it-IT" dirty="0" smtClean="0"/>
              <a:t>).</a:t>
            </a:r>
            <a:r>
              <a:rPr lang="it-IT" dirty="0"/>
              <a:t/>
            </a:r>
            <a:br>
              <a:rPr lang="it-IT" dirty="0"/>
            </a:br>
            <a:r>
              <a:rPr lang="it-IT" dirty="0"/>
              <a:t>Consente una capacità limitata agli atti di ordinaria amministrazione </a:t>
            </a:r>
            <a:endParaRPr lang="it-IT" dirty="0" smtClean="0"/>
          </a:p>
          <a:p>
            <a:endParaRPr lang="it-IT" dirty="0"/>
          </a:p>
          <a:p>
            <a:r>
              <a:rPr lang="it-IT" dirty="0" smtClean="0">
                <a:solidFill>
                  <a:srgbClr val="FF0000"/>
                </a:solidFill>
              </a:rPr>
              <a:t>Chi </a:t>
            </a:r>
            <a:r>
              <a:rPr lang="it-IT" dirty="0">
                <a:solidFill>
                  <a:srgbClr val="FF0000"/>
                </a:solidFill>
              </a:rPr>
              <a:t>può essere inabilitato:</a:t>
            </a:r>
            <a:r>
              <a:rPr lang="it-IT" dirty="0"/>
              <a:t> i maggiorenni che non sono in condizioni di gravità tali da essere interdetti, ma che per prodigalità o </a:t>
            </a:r>
            <a:r>
              <a:rPr lang="it-IT" dirty="0">
                <a:solidFill>
                  <a:srgbClr val="FF0000"/>
                </a:solidFill>
              </a:rPr>
              <a:t>abuso abituale di alcolici e/o stupefacenti </a:t>
            </a:r>
            <a:r>
              <a:rPr lang="it-IT" dirty="0"/>
              <a:t>espongono sé e la propria famiglia a gravi pregiudizi </a:t>
            </a:r>
            <a:r>
              <a:rPr lang="it-IT" dirty="0" smtClean="0"/>
              <a:t>economici.</a:t>
            </a:r>
          </a:p>
          <a:p>
            <a:endParaRPr lang="it-IT" dirty="0"/>
          </a:p>
          <a:p>
            <a:r>
              <a:rPr lang="it-IT" dirty="0">
                <a:solidFill>
                  <a:srgbClr val="FF0000"/>
                </a:solidFill>
              </a:rPr>
              <a:t>Chi può richiedere l’inabilitazione: </a:t>
            </a:r>
            <a:br>
              <a:rPr lang="it-IT" dirty="0">
                <a:solidFill>
                  <a:srgbClr val="FF0000"/>
                </a:solidFill>
              </a:rPr>
            </a:br>
            <a:r>
              <a:rPr lang="it-IT" dirty="0"/>
              <a:t>1. il coniuge; </a:t>
            </a:r>
            <a:br>
              <a:rPr lang="it-IT" dirty="0"/>
            </a:br>
            <a:r>
              <a:rPr lang="it-IT" dirty="0"/>
              <a:t>2. i parenti entro il quarto grado (genitori, figli, ascendenti e discendenti diretti, fratelli, zii, cugini primi); </a:t>
            </a:r>
            <a:br>
              <a:rPr lang="it-IT" dirty="0"/>
            </a:br>
            <a:r>
              <a:rPr lang="it-IT" dirty="0"/>
              <a:t>3. gli affini entro il secondo grado (suoceri, generi, cognati, zii acquisiti); </a:t>
            </a:r>
            <a:br>
              <a:rPr lang="it-IT" dirty="0"/>
            </a:br>
            <a:r>
              <a:rPr lang="it-IT" dirty="0"/>
              <a:t>4. il Pubblico Ministero (un magistrato dell’Ufficio della Procura della Repubblica). </a:t>
            </a:r>
          </a:p>
          <a:p>
            <a:pPr marL="114300" indent="0">
              <a:buNone/>
            </a:pPr>
            <a:r>
              <a:rPr lang="it-IT" dirty="0" smtClean="0"/>
              <a:t> </a:t>
            </a:r>
            <a:r>
              <a:rPr lang="it-IT" dirty="0"/>
              <a:t>Il giudice tutelare in questo caso nomina un Curatore.</a:t>
            </a:r>
          </a:p>
          <a:p>
            <a:endParaRPr lang="it-IT" dirty="0" smtClean="0">
              <a:solidFill>
                <a:srgbClr val="FF0000"/>
              </a:solidFill>
            </a:endParaRPr>
          </a:p>
          <a:p>
            <a:r>
              <a:rPr lang="it-IT" dirty="0" smtClean="0">
                <a:solidFill>
                  <a:srgbClr val="FF0000"/>
                </a:solidFill>
              </a:rPr>
              <a:t>Chi </a:t>
            </a:r>
            <a:r>
              <a:rPr lang="it-IT" dirty="0">
                <a:solidFill>
                  <a:srgbClr val="FF0000"/>
                </a:solidFill>
              </a:rPr>
              <a:t>può essere curatore: </a:t>
            </a:r>
            <a:br>
              <a:rPr lang="it-IT" dirty="0">
                <a:solidFill>
                  <a:srgbClr val="FF0000"/>
                </a:solidFill>
              </a:rPr>
            </a:br>
            <a:r>
              <a:rPr lang="it-IT" dirty="0"/>
              <a:t>1. uno dei genitori; </a:t>
            </a:r>
            <a:br>
              <a:rPr lang="it-IT" dirty="0"/>
            </a:br>
            <a:r>
              <a:rPr lang="it-IT" dirty="0"/>
              <a:t>2. un figlio maggiorenne; </a:t>
            </a:r>
            <a:br>
              <a:rPr lang="it-IT" dirty="0"/>
            </a:br>
            <a:r>
              <a:rPr lang="it-IT" dirty="0"/>
              <a:t>3. il coniuge; </a:t>
            </a:r>
            <a:br>
              <a:rPr lang="it-IT" dirty="0"/>
            </a:br>
            <a:r>
              <a:rPr lang="it-IT" dirty="0"/>
              <a:t>4. altra persona designata dal Giudice. </a:t>
            </a:r>
            <a:br>
              <a:rPr lang="it-IT" dirty="0"/>
            </a:br>
            <a:endParaRPr lang="it-IT" dirty="0" smtClean="0">
              <a:solidFill>
                <a:srgbClr val="FF0000"/>
              </a:solidFill>
            </a:endParaRPr>
          </a:p>
          <a:p>
            <a:r>
              <a:rPr lang="it-IT" dirty="0" smtClean="0">
                <a:solidFill>
                  <a:srgbClr val="FF0000"/>
                </a:solidFill>
              </a:rPr>
              <a:t>I </a:t>
            </a:r>
            <a:r>
              <a:rPr lang="it-IT" dirty="0">
                <a:solidFill>
                  <a:srgbClr val="FF0000"/>
                </a:solidFill>
              </a:rPr>
              <a:t>compiti del curatore: </a:t>
            </a:r>
            <a:br>
              <a:rPr lang="it-IT" dirty="0">
                <a:solidFill>
                  <a:srgbClr val="FF0000"/>
                </a:solidFill>
              </a:rPr>
            </a:br>
            <a:r>
              <a:rPr lang="it-IT" dirty="0"/>
              <a:t>1. aiutare l’inabilitato ad amministrare i suoi beni; </a:t>
            </a:r>
            <a:br>
              <a:rPr lang="it-IT" dirty="0"/>
            </a:br>
            <a:r>
              <a:rPr lang="it-IT" dirty="0"/>
              <a:t>2. essere presente quando occorre riscuotere capitali e/o stare in giudizio. </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1064366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50"/>
                </a:solidFill>
                <a:latin typeface="Aharoni" pitchFamily="2" charset="-79"/>
                <a:cs typeface="Aharoni" pitchFamily="2" charset="-79"/>
              </a:rPr>
              <a:t>ALCOL E CODICE PENALE</a:t>
            </a:r>
            <a:endParaRPr lang="it-IT" dirty="0">
              <a:solidFill>
                <a:srgbClr val="00B050"/>
              </a:solidFill>
              <a:latin typeface="Aharoni" pitchFamily="2" charset="-79"/>
              <a:cs typeface="Aharoni" pitchFamily="2" charset="-79"/>
            </a:endParaRPr>
          </a:p>
        </p:txBody>
      </p:sp>
      <p:sp>
        <p:nvSpPr>
          <p:cNvPr id="3" name="Segnaposto contenuto 2"/>
          <p:cNvSpPr>
            <a:spLocks noGrp="1"/>
          </p:cNvSpPr>
          <p:nvPr>
            <p:ph idx="1"/>
          </p:nvPr>
        </p:nvSpPr>
        <p:spPr/>
        <p:txBody>
          <a:bodyPr>
            <a:normAutofit/>
          </a:bodyPr>
          <a:lstStyle/>
          <a:p>
            <a:pPr marL="114300" indent="0">
              <a:buNone/>
            </a:pPr>
            <a:r>
              <a:rPr lang="it-IT" dirty="0"/>
              <a:t>Il Codice </a:t>
            </a:r>
            <a:r>
              <a:rPr lang="it-IT" dirty="0" smtClean="0"/>
              <a:t>Penale </a:t>
            </a:r>
            <a:r>
              <a:rPr lang="it-IT" dirty="0"/>
              <a:t>regolamenta non solo la somministrazione delle bevande ma anche l'aspetto della imputabilità dello stato di ebbrezza. </a:t>
            </a:r>
          </a:p>
          <a:p>
            <a:pPr marL="114300" indent="0">
              <a:buNone/>
            </a:pPr>
            <a:endParaRPr lang="it-IT" b="1" dirty="0" smtClean="0">
              <a:solidFill>
                <a:srgbClr val="FF0000"/>
              </a:solidFill>
            </a:endParaRPr>
          </a:p>
          <a:p>
            <a:r>
              <a:rPr lang="it-IT" b="1" dirty="0" smtClean="0">
                <a:solidFill>
                  <a:srgbClr val="FF0000"/>
                </a:solidFill>
              </a:rPr>
              <a:t>Art</a:t>
            </a:r>
            <a:r>
              <a:rPr lang="it-IT" b="1" dirty="0">
                <a:solidFill>
                  <a:srgbClr val="FF0000"/>
                </a:solidFill>
              </a:rPr>
              <a:t>. 94 C.P.</a:t>
            </a:r>
            <a:br>
              <a:rPr lang="it-IT" b="1" dirty="0">
                <a:solidFill>
                  <a:srgbClr val="FF0000"/>
                </a:solidFill>
              </a:rPr>
            </a:br>
            <a:r>
              <a:rPr lang="it-IT" b="1" dirty="0">
                <a:solidFill>
                  <a:srgbClr val="FF0000"/>
                </a:solidFill>
              </a:rPr>
              <a:t>Ubriachezza abituale</a:t>
            </a:r>
            <a:r>
              <a:rPr lang="it-IT" dirty="0">
                <a:solidFill>
                  <a:srgbClr val="FF0000"/>
                </a:solidFill>
              </a:rPr>
              <a:t/>
            </a:r>
            <a:br>
              <a:rPr lang="it-IT" dirty="0">
                <a:solidFill>
                  <a:srgbClr val="FF0000"/>
                </a:solidFill>
              </a:rPr>
            </a:br>
            <a:r>
              <a:rPr lang="it-IT" dirty="0"/>
              <a:t>La norma stabilisce che lo stato di ubriachezza abituale è considerata un'aggravante nel caso venga commesso un reato.</a:t>
            </a:r>
          </a:p>
          <a:p>
            <a:r>
              <a:rPr lang="it-IT" b="1" dirty="0">
                <a:solidFill>
                  <a:srgbClr val="FF0000"/>
                </a:solidFill>
              </a:rPr>
              <a:t>Art.688 C.P.</a:t>
            </a:r>
            <a:br>
              <a:rPr lang="it-IT" b="1" dirty="0">
                <a:solidFill>
                  <a:srgbClr val="FF0000"/>
                </a:solidFill>
              </a:rPr>
            </a:br>
            <a:r>
              <a:rPr lang="it-IT" b="1" dirty="0">
                <a:solidFill>
                  <a:srgbClr val="FF0000"/>
                </a:solidFill>
              </a:rPr>
              <a:t>Ubriachezza</a:t>
            </a:r>
            <a:r>
              <a:rPr lang="it-IT" dirty="0"/>
              <a:t> La legge punisce con un'ammenda (da €. 51,00 a €. 309,00) chiunque sia colto in stato di ubriachezza manifesta in luogo pubblico o aperto al pubblico. La pena viene aumentata se l'ubriachezza è abituale. </a:t>
            </a:r>
          </a:p>
          <a:p>
            <a:pPr marL="0" indent="0">
              <a:buNone/>
            </a:pPr>
            <a:endParaRPr lang="it-IT" dirty="0"/>
          </a:p>
        </p:txBody>
      </p:sp>
    </p:spTree>
    <p:extLst>
      <p:ext uri="{BB962C8B-B14F-4D97-AF65-F5344CB8AC3E}">
        <p14:creationId xmlns:p14="http://schemas.microsoft.com/office/powerpoint/2010/main" val="2487941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B050"/>
                </a:solidFill>
                <a:latin typeface="Aharoni" pitchFamily="2" charset="-79"/>
                <a:cs typeface="Aharoni" pitchFamily="2" charset="-79"/>
              </a:rPr>
              <a:t>ALCOL E CODICE PENALE </a:t>
            </a:r>
            <a:br>
              <a:rPr lang="it-IT" dirty="0" smtClean="0">
                <a:solidFill>
                  <a:srgbClr val="00B050"/>
                </a:solidFill>
                <a:latin typeface="Aharoni" pitchFamily="2" charset="-79"/>
                <a:cs typeface="Aharoni" pitchFamily="2" charset="-79"/>
              </a:rPr>
            </a:br>
            <a:r>
              <a:rPr lang="it-IT" dirty="0" smtClean="0">
                <a:solidFill>
                  <a:srgbClr val="00B050"/>
                </a:solidFill>
                <a:latin typeface="Aharoni" pitchFamily="2" charset="-79"/>
                <a:cs typeface="Aharoni" pitchFamily="2" charset="-79"/>
              </a:rPr>
              <a:t>«TUTELA DEI MINORI»</a:t>
            </a:r>
            <a:endParaRPr lang="it-IT" dirty="0">
              <a:solidFill>
                <a:srgbClr val="00B050"/>
              </a:solidFill>
              <a:latin typeface="Aharoni" pitchFamily="2" charset="-79"/>
              <a:cs typeface="Aharoni" pitchFamily="2" charset="-79"/>
            </a:endParaRPr>
          </a:p>
        </p:txBody>
      </p:sp>
      <p:sp>
        <p:nvSpPr>
          <p:cNvPr id="3" name="Segnaposto contenuto 2"/>
          <p:cNvSpPr>
            <a:spLocks noGrp="1"/>
          </p:cNvSpPr>
          <p:nvPr>
            <p:ph idx="1"/>
          </p:nvPr>
        </p:nvSpPr>
        <p:spPr/>
        <p:txBody>
          <a:bodyPr>
            <a:normAutofit fontScale="92500" lnSpcReduction="10000"/>
          </a:bodyPr>
          <a:lstStyle/>
          <a:p>
            <a:r>
              <a:rPr lang="it-IT" b="1" dirty="0"/>
              <a:t>Art. 689 C.P.</a:t>
            </a:r>
            <a:br>
              <a:rPr lang="it-IT" b="1" dirty="0"/>
            </a:br>
            <a:r>
              <a:rPr lang="it-IT" b="1" dirty="0"/>
              <a:t>Somministrazione di bevande alcoliche a minori o a infermi di mente</a:t>
            </a:r>
            <a:r>
              <a:rPr lang="it-IT" dirty="0"/>
              <a:t/>
            </a:r>
            <a:br>
              <a:rPr lang="it-IT" dirty="0"/>
            </a:br>
            <a:r>
              <a:rPr lang="it-IT" dirty="0"/>
              <a:t>La norma prevede il divieto, da parte di un esercente di un locale pubblico, di somministrare bevande alcoliche ai minori di 16 anni o a persone che appaiono in condizioni mentali tali da pregiudicare le loro capacità di intendere e di volere. La violazione di tale norma è punita con la pena pecuniaria da €. 516,00 a €. 2.582,00 o con la pena della permanenza domiciliare da 15 a 45 giorni o quella del lavoro di pubblica utilità da 20 giorni a 6 mesi; la pena è aumentata se dal fatto deriva ubriachezza. La condanna comporta inoltre la sospensione dell'esercizio. </a:t>
            </a:r>
            <a:br>
              <a:rPr lang="it-IT" dirty="0"/>
            </a:br>
            <a:r>
              <a:rPr lang="it-IT" dirty="0"/>
              <a:t>Nel regolamento per l'esecuzione del T.U.18 giugno 1931, n. 773 delle Leggi di pubblica sicurezza (R.D. 1940 n:635), l'articolo 188 prevede inoltre che i minori di 18 anni non possano essere adibiti alla somministrazione di bevande alcoliche negli esercizi pubblici.</a:t>
            </a:r>
          </a:p>
          <a:p>
            <a:pPr marL="0" indent="0">
              <a:buNone/>
            </a:pPr>
            <a:endParaRPr lang="it-IT" dirty="0"/>
          </a:p>
        </p:txBody>
      </p:sp>
    </p:spTree>
    <p:extLst>
      <p:ext uri="{BB962C8B-B14F-4D97-AF65-F5344CB8AC3E}">
        <p14:creationId xmlns:p14="http://schemas.microsoft.com/office/powerpoint/2010/main" val="2914249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          </a:t>
            </a:r>
            <a:r>
              <a:rPr lang="it-IT" sz="3200" b="1" dirty="0" smtClean="0"/>
              <a:t>la TRIBUNA DI TREVISO</a:t>
            </a:r>
            <a:r>
              <a:rPr lang="it-IT" b="1" dirty="0"/>
              <a:t/>
            </a:r>
            <a:br>
              <a:rPr lang="it-IT" b="1" dirty="0"/>
            </a:br>
            <a:r>
              <a:rPr lang="it-IT" b="1" dirty="0" smtClean="0"/>
              <a:t>  </a:t>
            </a:r>
            <a:r>
              <a:rPr lang="it-IT" sz="2400" b="1" dirty="0" smtClean="0">
                <a:solidFill>
                  <a:srgbClr val="FF0000"/>
                </a:solidFill>
              </a:rPr>
              <a:t>A </a:t>
            </a:r>
            <a:r>
              <a:rPr lang="it-IT" sz="2400" b="1" dirty="0">
                <a:solidFill>
                  <a:srgbClr val="FF0000"/>
                </a:solidFill>
              </a:rPr>
              <a:t>15 anni in coma etilico dopo la festa di fine anno</a:t>
            </a:r>
            <a:r>
              <a:rPr lang="it-IT" sz="2400" dirty="0">
                <a:solidFill>
                  <a:srgbClr val="FF0000"/>
                </a:solidFill>
              </a:rPr>
              <a:t/>
            </a:r>
            <a:br>
              <a:rPr lang="it-IT" sz="2400" dirty="0">
                <a:solidFill>
                  <a:srgbClr val="FF0000"/>
                </a:solidFill>
              </a:rPr>
            </a:br>
            <a:endParaRPr lang="it-IT" sz="2400" dirty="0">
              <a:solidFill>
                <a:srgbClr val="FF0000"/>
              </a:solidFill>
            </a:endParaRPr>
          </a:p>
        </p:txBody>
      </p:sp>
      <p:sp>
        <p:nvSpPr>
          <p:cNvPr id="3" name="Segnaposto contenuto 2"/>
          <p:cNvSpPr>
            <a:spLocks noGrp="1"/>
          </p:cNvSpPr>
          <p:nvPr>
            <p:ph idx="1"/>
          </p:nvPr>
        </p:nvSpPr>
        <p:spPr/>
        <p:txBody>
          <a:bodyPr>
            <a:normAutofit lnSpcReduction="10000"/>
          </a:bodyPr>
          <a:lstStyle/>
          <a:p>
            <a:pPr marL="114300" indent="0">
              <a:buNone/>
            </a:pPr>
            <a:r>
              <a:rPr lang="it-IT" i="1" dirty="0" smtClean="0"/>
              <a:t>Una </a:t>
            </a:r>
            <a:r>
              <a:rPr lang="it-IT" i="1" dirty="0"/>
              <a:t>ragazzina di 15 anni è finita in coma etilico alla festa di fine scuola. Di conseguenza la questura vieta la terza festa al Park Tennis Villorba e sospende la licenza per tre </a:t>
            </a:r>
            <a:r>
              <a:rPr lang="it-IT" i="1" dirty="0" smtClean="0"/>
              <a:t>giorni</a:t>
            </a:r>
            <a:endParaRPr lang="it-IT" i="1" dirty="0"/>
          </a:p>
          <a:p>
            <a:r>
              <a:rPr lang="it-IT" b="1" dirty="0"/>
              <a:t>VILLORBA</a:t>
            </a:r>
            <a:r>
              <a:rPr lang="it-IT" dirty="0"/>
              <a:t> - Quindicenne  svenuta, al limite del coma etilico per l'alcool abusato in una festa per la fine della scuola. E' avvenuto il primo giugno. La sezione amministrativa della questura è intervenuta nei confronti dell'Open park tennis di Villorba: sospesa per tre giorni la licenza di somministrazione degli alcolici ed annullata una festa che era stata già messa in calendario per domani sera e dedicata al decennale dello storico locale  “Bastian Contrario”, chiuso anni fa. Ad organizzare l'evento - si è giustificato il proprietario della struttura - erano stati alcuni ragazzi, molti dei quali ubriachi "perché avrebbero portato dall'esterno gli alcolici". </a:t>
            </a:r>
          </a:p>
          <a:p>
            <a:pPr marL="114300" indent="0">
              <a:buNone/>
            </a:pPr>
            <a:endParaRPr lang="it-IT" dirty="0"/>
          </a:p>
        </p:txBody>
      </p:sp>
    </p:spTree>
    <p:extLst>
      <p:ext uri="{BB962C8B-B14F-4D97-AF65-F5344CB8AC3E}">
        <p14:creationId xmlns:p14="http://schemas.microsoft.com/office/powerpoint/2010/main" val="3872731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la Tribuna di Treviso</a:t>
            </a:r>
            <a:endParaRPr lang="it-IT" dirty="0"/>
          </a:p>
        </p:txBody>
      </p:sp>
      <p:sp>
        <p:nvSpPr>
          <p:cNvPr id="3" name="Segnaposto contenuto 2"/>
          <p:cNvSpPr>
            <a:spLocks noGrp="1"/>
          </p:cNvSpPr>
          <p:nvPr>
            <p:ph idx="1"/>
          </p:nvPr>
        </p:nvSpPr>
        <p:spPr/>
        <p:txBody>
          <a:bodyPr>
            <a:normAutofit fontScale="92500" lnSpcReduction="10000"/>
          </a:bodyPr>
          <a:lstStyle/>
          <a:p>
            <a:r>
              <a:rPr lang="it-IT" b="1" dirty="0"/>
              <a:t>Alcol a minorenni, baristi nei guai</a:t>
            </a:r>
            <a:endParaRPr lang="it-IT" dirty="0"/>
          </a:p>
          <a:p>
            <a:r>
              <a:rPr lang="it-IT" dirty="0"/>
              <a:t>Nei guai due pub del centro storico di Castelfranco, l'”Underground” di via </a:t>
            </a:r>
            <a:r>
              <a:rPr lang="it-IT" dirty="0" err="1"/>
              <a:t>Filzi</a:t>
            </a:r>
            <a:r>
              <a:rPr lang="it-IT" dirty="0"/>
              <a:t> ed il “Vizio” di via Matteotti</a:t>
            </a:r>
          </a:p>
          <a:p>
            <a:r>
              <a:rPr lang="it-IT" dirty="0"/>
              <a:t> </a:t>
            </a:r>
          </a:p>
          <a:p>
            <a:r>
              <a:rPr lang="it-IT" i="1" dirty="0"/>
              <a:t>di Fabio Poloni </a:t>
            </a:r>
            <a:endParaRPr lang="it-IT" dirty="0"/>
          </a:p>
          <a:p>
            <a:r>
              <a:rPr lang="it-IT" b="1" dirty="0" err="1"/>
              <a:t>Spritz</a:t>
            </a:r>
            <a:r>
              <a:rPr lang="it-IT" b="1" dirty="0"/>
              <a:t> </a:t>
            </a:r>
            <a:r>
              <a:rPr lang="it-IT" dirty="0"/>
              <a:t>e </a:t>
            </a:r>
            <a:r>
              <a:rPr lang="it-IT" b="1" dirty="0"/>
              <a:t>vodka </a:t>
            </a:r>
            <a:r>
              <a:rPr lang="it-IT" dirty="0"/>
              <a:t>ai </a:t>
            </a:r>
            <a:r>
              <a:rPr lang="it-IT" b="1" dirty="0"/>
              <a:t>quindicenni</a:t>
            </a:r>
            <a:r>
              <a:rPr lang="it-IT" dirty="0"/>
              <a:t>: denunciati i titolari di due bar di Castelfranco. Nei guai due pub del centro storico di Castelfranco, l'”Underground” di via </a:t>
            </a:r>
            <a:r>
              <a:rPr lang="it-IT" dirty="0" err="1"/>
              <a:t>Filzi</a:t>
            </a:r>
            <a:r>
              <a:rPr lang="it-IT" dirty="0"/>
              <a:t> ed il “Vizio” di via Matteotti. Denunciati dai carabinieri di Castelfranco i gestori, un castellano di 33 anni e un padovano di 45.</a:t>
            </a:r>
            <a:br>
              <a:rPr lang="it-IT" dirty="0"/>
            </a:br>
            <a:r>
              <a:rPr lang="it-IT" dirty="0"/>
              <a:t/>
            </a:r>
            <a:br>
              <a:rPr lang="it-IT" dirty="0"/>
            </a:br>
            <a:r>
              <a:rPr lang="it-IT" dirty="0"/>
              <a:t>Sabato sera alcuni militari in borghese, </a:t>
            </a:r>
            <a:r>
              <a:rPr lang="it-IT" dirty="0" err="1"/>
              <a:t>Nas</a:t>
            </a:r>
            <a:r>
              <a:rPr lang="it-IT" dirty="0"/>
              <a:t> e personale del nucleo cinofilo di Torreglia hanno documentato che nei due locali sono stati somministrati alcolici e superalcolici a cinque ragazzini di età inferiore ai 16 anni: la legge (articolo 689 del codice penale) lo vieta. I titolari sono stati denunciati, rischiano fino a </a:t>
            </a:r>
            <a:r>
              <a:rPr lang="it-IT" b="1" dirty="0"/>
              <a:t>un anno </a:t>
            </a:r>
            <a:r>
              <a:rPr lang="it-IT" dirty="0"/>
              <a:t>di condanna. </a:t>
            </a:r>
          </a:p>
          <a:p>
            <a:pPr marL="114300" indent="0">
              <a:buNone/>
            </a:pPr>
            <a:endParaRPr lang="it-IT" dirty="0"/>
          </a:p>
        </p:txBody>
      </p:sp>
    </p:spTree>
    <p:extLst>
      <p:ext uri="{BB962C8B-B14F-4D97-AF65-F5344CB8AC3E}">
        <p14:creationId xmlns:p14="http://schemas.microsoft.com/office/powerpoint/2010/main" val="2960466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B050"/>
                </a:solidFill>
                <a:latin typeface="Aharoni" pitchFamily="2" charset="-79"/>
                <a:cs typeface="Aharoni" pitchFamily="2" charset="-79"/>
              </a:rPr>
              <a:t>CODICE PENALE</a:t>
            </a:r>
            <a:br>
              <a:rPr lang="it-IT" dirty="0" smtClean="0">
                <a:solidFill>
                  <a:srgbClr val="00B050"/>
                </a:solidFill>
                <a:latin typeface="Aharoni" pitchFamily="2" charset="-79"/>
                <a:cs typeface="Aharoni" pitchFamily="2" charset="-79"/>
              </a:rPr>
            </a:br>
            <a:r>
              <a:rPr lang="it-IT" sz="3600" dirty="0" smtClean="0">
                <a:solidFill>
                  <a:srgbClr val="FF0000"/>
                </a:solidFill>
                <a:latin typeface="Aharoni" pitchFamily="2" charset="-79"/>
                <a:cs typeface="Aharoni" pitchFamily="2" charset="-79"/>
              </a:rPr>
              <a:t>RESPONSABILITA’ DEI SOMMINISTRATORI</a:t>
            </a:r>
            <a:endParaRPr lang="it-IT" sz="3600" dirty="0">
              <a:solidFill>
                <a:srgbClr val="FF0000"/>
              </a:solidFill>
              <a:latin typeface="Aharoni" pitchFamily="2" charset="-79"/>
              <a:cs typeface="Aharoni" pitchFamily="2" charset="-79"/>
            </a:endParaRPr>
          </a:p>
        </p:txBody>
      </p:sp>
      <p:sp>
        <p:nvSpPr>
          <p:cNvPr id="3" name="Segnaposto contenuto 2"/>
          <p:cNvSpPr>
            <a:spLocks noGrp="1"/>
          </p:cNvSpPr>
          <p:nvPr>
            <p:ph idx="1"/>
          </p:nvPr>
        </p:nvSpPr>
        <p:spPr/>
        <p:txBody>
          <a:bodyPr>
            <a:normAutofit lnSpcReduction="10000"/>
          </a:bodyPr>
          <a:lstStyle/>
          <a:p>
            <a:r>
              <a:rPr lang="it-IT" b="1" dirty="0" smtClean="0">
                <a:solidFill>
                  <a:srgbClr val="FF0000"/>
                </a:solidFill>
              </a:rPr>
              <a:t>Art. 690 C.P.</a:t>
            </a:r>
            <a:br>
              <a:rPr lang="it-IT" b="1" dirty="0" smtClean="0">
                <a:solidFill>
                  <a:srgbClr val="FF0000"/>
                </a:solidFill>
              </a:rPr>
            </a:br>
            <a:r>
              <a:rPr lang="it-IT" b="1" dirty="0" smtClean="0">
                <a:solidFill>
                  <a:srgbClr val="FF0000"/>
                </a:solidFill>
              </a:rPr>
              <a:t>Determinazione in altri dello stato di ubriachezza</a:t>
            </a:r>
            <a:r>
              <a:rPr lang="it-IT" dirty="0" smtClean="0">
                <a:solidFill>
                  <a:srgbClr val="FF0000"/>
                </a:solidFill>
              </a:rPr>
              <a:t/>
            </a:r>
            <a:br>
              <a:rPr lang="it-IT" dirty="0" smtClean="0">
                <a:solidFill>
                  <a:srgbClr val="FF0000"/>
                </a:solidFill>
              </a:rPr>
            </a:br>
            <a:r>
              <a:rPr lang="it-IT" dirty="0" smtClean="0"/>
              <a:t>E' punibile (pena pecuniaria da €. 258,00 a €. 2.582,00) chiunque provoca ad altri, in luogo pubblico o aperto al pubblico, uno stato di ubriachezza somministrando bevande alcoliche.</a:t>
            </a:r>
          </a:p>
          <a:p>
            <a:r>
              <a:rPr lang="it-IT" b="1" dirty="0" smtClean="0">
                <a:solidFill>
                  <a:srgbClr val="FF0000"/>
                </a:solidFill>
              </a:rPr>
              <a:t>Art. 691 C.P.</a:t>
            </a:r>
            <a:br>
              <a:rPr lang="it-IT" b="1" dirty="0" smtClean="0">
                <a:solidFill>
                  <a:srgbClr val="FF0000"/>
                </a:solidFill>
              </a:rPr>
            </a:br>
            <a:r>
              <a:rPr lang="it-IT" b="1" dirty="0" smtClean="0">
                <a:solidFill>
                  <a:srgbClr val="FF0000"/>
                </a:solidFill>
              </a:rPr>
              <a:t>Somministrazione di bevande alcoliche a persone in stato di manifesta ubriachezza</a:t>
            </a:r>
            <a:r>
              <a:rPr lang="it-IT" dirty="0" smtClean="0">
                <a:solidFill>
                  <a:srgbClr val="FF0000"/>
                </a:solidFill>
              </a:rPr>
              <a:t/>
            </a:r>
            <a:br>
              <a:rPr lang="it-IT" dirty="0" smtClean="0">
                <a:solidFill>
                  <a:srgbClr val="FF0000"/>
                </a:solidFill>
              </a:rPr>
            </a:br>
            <a:r>
              <a:rPr lang="it-IT" dirty="0" smtClean="0"/>
              <a:t>La norma prevede la punibilità (pena pecuniaria da €. 516,00 a €. 2.582,00 o la pena della permanenza domiciliare da 15 a 45 giorni o quella del lavoro di pubblica utilità da 20 giorni a 6 mesi) di chiunque somministra bevande alcoliche ad una persona in stato di ubriachezza; se il colpevole è un esercente di un locale pubblico è prevista la sospensione dell'esercizio.</a:t>
            </a:r>
          </a:p>
          <a:p>
            <a:pPr marL="0" indent="0">
              <a:buNone/>
            </a:pPr>
            <a:endParaRPr lang="it-IT" dirty="0"/>
          </a:p>
        </p:txBody>
      </p:sp>
    </p:spTree>
    <p:extLst>
      <p:ext uri="{BB962C8B-B14F-4D97-AF65-F5344CB8AC3E}">
        <p14:creationId xmlns:p14="http://schemas.microsoft.com/office/powerpoint/2010/main" val="2584809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legge n° 214 del 1 agosto 2003</a:t>
            </a:r>
            <a:r>
              <a:rPr lang="it-IT" dirty="0" smtClean="0"/>
              <a:t>,</a:t>
            </a:r>
            <a:endParaRPr lang="it-IT" dirty="0"/>
          </a:p>
        </p:txBody>
      </p:sp>
      <p:sp>
        <p:nvSpPr>
          <p:cNvPr id="3" name="Segnaposto contenuto 2"/>
          <p:cNvSpPr>
            <a:spLocks noGrp="1"/>
          </p:cNvSpPr>
          <p:nvPr>
            <p:ph idx="1"/>
          </p:nvPr>
        </p:nvSpPr>
        <p:spPr>
          <a:xfrm>
            <a:off x="457200" y="1484784"/>
            <a:ext cx="8229600" cy="4525963"/>
          </a:xfrm>
        </p:spPr>
        <p:txBody>
          <a:bodyPr>
            <a:normAutofit/>
          </a:bodyPr>
          <a:lstStyle/>
          <a:p>
            <a:pPr marL="0" indent="0">
              <a:buNone/>
            </a:pPr>
            <a:endParaRPr lang="it-IT" dirty="0" smtClean="0"/>
          </a:p>
          <a:p>
            <a:pPr marL="0" indent="0">
              <a:buNone/>
            </a:pPr>
            <a:r>
              <a:rPr lang="it-IT" dirty="0" smtClean="0"/>
              <a:t>La legge n°214, che modifica </a:t>
            </a:r>
            <a:r>
              <a:rPr lang="it-IT" dirty="0"/>
              <a:t>e </a:t>
            </a:r>
            <a:r>
              <a:rPr lang="it-IT" dirty="0" smtClean="0"/>
              <a:t>integra il </a:t>
            </a:r>
            <a:r>
              <a:rPr lang="it-IT" dirty="0"/>
              <a:t>Codice della Strada, ha introdotto l'articolo 6-bis che prevede il divieto di somministrazione di bevande superalcoliche (superiori a 21°) negli esercizi commerciali con accesso sulle autostrade.</a:t>
            </a:r>
            <a:br>
              <a:rPr lang="it-IT" dirty="0"/>
            </a:br>
            <a:endParaRPr lang="it-IT" dirty="0"/>
          </a:p>
        </p:txBody>
      </p:sp>
    </p:spTree>
    <p:extLst>
      <p:ext uri="{BB962C8B-B14F-4D97-AF65-F5344CB8AC3E}">
        <p14:creationId xmlns:p14="http://schemas.microsoft.com/office/powerpoint/2010/main" val="1757766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ALCOL E GUIDA</a:t>
            </a:r>
            <a:endParaRPr lang="it-IT" dirty="0"/>
          </a:p>
        </p:txBody>
      </p:sp>
      <p:sp>
        <p:nvSpPr>
          <p:cNvPr id="3" name="Segnaposto contenuto 2"/>
          <p:cNvSpPr>
            <a:spLocks noGrp="1"/>
          </p:cNvSpPr>
          <p:nvPr>
            <p:ph idx="1"/>
          </p:nvPr>
        </p:nvSpPr>
        <p:spPr/>
        <p:txBody>
          <a:bodyPr>
            <a:normAutofit/>
          </a:bodyPr>
          <a:lstStyle/>
          <a:p>
            <a:r>
              <a:rPr lang="it-IT" dirty="0"/>
              <a:t>La guida in stato di ebbrezza costituisce reato, sanzionato dall'art. 186 del Decreto Legislativo n.285 del 1992 del Codice della Strada e successive modificazioni. Il tasso </a:t>
            </a:r>
            <a:r>
              <a:rPr lang="it-IT" dirty="0" err="1"/>
              <a:t>alcolemico</a:t>
            </a:r>
            <a:r>
              <a:rPr lang="it-IT" dirty="0"/>
              <a:t> massimo nel sangue consentito dalla legge è pari a 0,5 grammi per litro (g/l).</a:t>
            </a:r>
          </a:p>
          <a:p>
            <a:r>
              <a:rPr lang="it-IT" dirty="0"/>
              <a:t>L'art. 186 del Codice della Strada stabilisce che </a:t>
            </a:r>
            <a:r>
              <a:rPr lang="it-IT" u="sng" dirty="0"/>
              <a:t>è VIETATO</a:t>
            </a:r>
            <a:r>
              <a:rPr lang="it-IT" dirty="0"/>
              <a:t> guidare in stato di ebbrezza in conseguenza dell'uso di bevande alcoliche.</a:t>
            </a:r>
          </a:p>
          <a:p>
            <a:pPr marL="0" indent="0">
              <a:buNone/>
            </a:pPr>
            <a:endParaRPr lang="it-IT" dirty="0"/>
          </a:p>
        </p:txBody>
      </p:sp>
    </p:spTree>
    <p:extLst>
      <p:ext uri="{BB962C8B-B14F-4D97-AF65-F5344CB8AC3E}">
        <p14:creationId xmlns:p14="http://schemas.microsoft.com/office/powerpoint/2010/main" val="20410695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148</TotalTime>
  <Words>698</Words>
  <Application>Microsoft Office PowerPoint</Application>
  <PresentationFormat>Presentazione su schermo (4:3)</PresentationFormat>
  <Paragraphs>65</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Adiacente</vt:lpstr>
      <vt:lpstr>ALCOL  LEGISLAZIONE  ITALIANA</vt:lpstr>
      <vt:lpstr>ALCOL E CODICE CIVILE</vt:lpstr>
      <vt:lpstr>ALCOL E CODICE PENALE</vt:lpstr>
      <vt:lpstr>ALCOL E CODICE PENALE  «TUTELA DEI MINORI»</vt:lpstr>
      <vt:lpstr>          la TRIBUNA DI TREVISO   A 15 anni in coma etilico dopo la festa di fine anno </vt:lpstr>
      <vt:lpstr>la Tribuna di Treviso</vt:lpstr>
      <vt:lpstr>CODICE PENALE RESPONSABILITA’ DEI SOMMINISTRATORI</vt:lpstr>
      <vt:lpstr>La legge n° 214 del 1 agosto 2003,</vt:lpstr>
      <vt:lpstr>ALCOL E GUIDA</vt:lpstr>
      <vt:lpstr>GUIDA IN STATO DI EBBREZZA SANZIONI (1)</vt:lpstr>
      <vt:lpstr>GUIDA IN STATO DI EBBREZZA SANZIONI (2)</vt:lpstr>
      <vt:lpstr>ALCOL E LAVORO</vt:lpstr>
      <vt:lpstr>ALCOL E PUBBLICITA’</vt:lpstr>
      <vt:lpstr>ALCOL E PUBBLICITA’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ALCOL  NORMATIVA</dc:title>
  <dc:creator>Antonio</dc:creator>
  <cp:lastModifiedBy>USP TREVISO</cp:lastModifiedBy>
  <cp:revision>13</cp:revision>
  <dcterms:created xsi:type="dcterms:W3CDTF">2012-01-20T20:55:12Z</dcterms:created>
  <dcterms:modified xsi:type="dcterms:W3CDTF">2012-03-27T09:48:39Z</dcterms:modified>
</cp:coreProperties>
</file>